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0688638" cy="151241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F4A"/>
    <a:srgbClr val="969696"/>
    <a:srgbClr val="001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7086" autoAdjust="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30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2/19/2026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PowerPoint_presentation_template_in_portrait_A3_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9336" cy="15124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BA69E2-AB71-74FF-FE02-4F0B6BB2D032}"/>
              </a:ext>
            </a:extLst>
          </p:cNvPr>
          <p:cNvSpPr txBox="1"/>
          <p:nvPr/>
        </p:nvSpPr>
        <p:spPr>
          <a:xfrm>
            <a:off x="1993375" y="2335686"/>
            <a:ext cx="75018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3200" b="1" dirty="0">
              <a:solidFill>
                <a:srgbClr val="022F4A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o-RO" sz="1600" b="1" dirty="0">
                <a:solidFill>
                  <a:srgbClr val="022F4A"/>
                </a:solidFill>
                <a:latin typeface="Trebuchet MS" panose="020B0603020202020204" pitchFamily="34" charset="0"/>
              </a:rPr>
              <a:t>Consiliul Judeţean Constanţa</a:t>
            </a:r>
          </a:p>
          <a:p>
            <a:pPr algn="ctr"/>
            <a:r>
              <a:rPr lang="en-US" sz="3200" b="1" dirty="0">
                <a:solidFill>
                  <a:srgbClr val="022F4A"/>
                </a:solidFill>
                <a:latin typeface="Trebuchet MS" panose="020B0603020202020204" pitchFamily="34" charset="0"/>
              </a:rPr>
              <a:t>GH</a:t>
            </a:r>
            <a:r>
              <a:rPr lang="ro-RO" sz="3200" b="1" dirty="0">
                <a:solidFill>
                  <a:srgbClr val="022F4A"/>
                </a:solidFill>
                <a:latin typeface="Trebuchet MS" panose="020B0603020202020204" pitchFamily="34" charset="0"/>
              </a:rPr>
              <a:t>IȘEUL UNIC DE </a:t>
            </a:r>
          </a:p>
          <a:p>
            <a:pPr algn="ctr"/>
            <a:r>
              <a:rPr lang="ro-RO" sz="3200" b="1" dirty="0">
                <a:solidFill>
                  <a:srgbClr val="022F4A"/>
                </a:solidFill>
                <a:latin typeface="Trebuchet MS" panose="020B0603020202020204" pitchFamily="34" charset="0"/>
              </a:rPr>
              <a:t>EFICIENȚĂ ENERGETICĂ (GUEE</a:t>
            </a:r>
            <a:r>
              <a:rPr lang="ro-RO" sz="3200" b="1" dirty="0">
                <a:solidFill>
                  <a:srgbClr val="022F4A"/>
                </a:solidFill>
              </a:rPr>
              <a:t>)</a:t>
            </a:r>
            <a:endParaRPr lang="en-US" sz="3200" b="1" dirty="0">
              <a:solidFill>
                <a:srgbClr val="022F4A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CA2A7C-6DFC-E903-B943-DFA1FBC6F868}"/>
              </a:ext>
            </a:extLst>
          </p:cNvPr>
          <p:cNvCxnSpPr>
            <a:cxnSpLocks/>
          </p:cNvCxnSpPr>
          <p:nvPr/>
        </p:nvCxnSpPr>
        <p:spPr>
          <a:xfrm>
            <a:off x="1325105" y="4111859"/>
            <a:ext cx="8206353" cy="1761"/>
          </a:xfrm>
          <a:prstGeom prst="line">
            <a:avLst/>
          </a:prstGeom>
          <a:ln>
            <a:solidFill>
              <a:srgbClr val="96969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424A58D-3E97-443C-F196-9105BC70C956}"/>
              </a:ext>
            </a:extLst>
          </p:cNvPr>
          <p:cNvSpPr txBox="1"/>
          <p:nvPr/>
        </p:nvSpPr>
        <p:spPr>
          <a:xfrm>
            <a:off x="1325105" y="4113620"/>
            <a:ext cx="84310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sz="800" dirty="0">
              <a:solidFill>
                <a:srgbClr val="022F4A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o-RO" sz="2400" dirty="0">
                <a:solidFill>
                  <a:srgbClr val="022F4A"/>
                </a:solidFill>
                <a:latin typeface="Trebuchet MS" panose="020B0603020202020204" pitchFamily="34" charset="0"/>
              </a:rPr>
              <a:t>În această clădire funcționează </a:t>
            </a:r>
            <a:r>
              <a:rPr lang="ro-RO" sz="2400" b="1" i="1" dirty="0">
                <a:solidFill>
                  <a:srgbClr val="022F4A"/>
                </a:solidFill>
                <a:latin typeface="Trebuchet MS" panose="020B0603020202020204" pitchFamily="34" charset="0"/>
              </a:rPr>
              <a:t>Ghișeul Unic de Eficiență Energetică</a:t>
            </a:r>
            <a:r>
              <a:rPr lang="en-US" sz="2400" b="1" i="1" dirty="0">
                <a:solidFill>
                  <a:srgbClr val="022F4A"/>
                </a:solidFill>
                <a:latin typeface="Trebuchet MS" panose="020B0603020202020204" pitchFamily="34" charset="0"/>
              </a:rPr>
              <a:t> (OSS)</a:t>
            </a:r>
            <a:r>
              <a:rPr lang="ro-RO" sz="2400" dirty="0">
                <a:solidFill>
                  <a:srgbClr val="022F4A"/>
                </a:solidFill>
                <a:latin typeface="Trebuchet MS" panose="020B0603020202020204" pitchFamily="34" charset="0"/>
              </a:rPr>
              <a:t>, punct de </a:t>
            </a:r>
            <a:r>
              <a:rPr lang="ro-RO" sz="2400" b="1" dirty="0">
                <a:solidFill>
                  <a:srgbClr val="022F4A"/>
                </a:solidFill>
                <a:latin typeface="Trebuchet MS" panose="020B0603020202020204" pitchFamily="34" charset="0"/>
              </a:rPr>
              <a:t>informare și consiliere</a:t>
            </a:r>
            <a:r>
              <a:rPr lang="ro-RO" sz="2400" dirty="0">
                <a:solidFill>
                  <a:srgbClr val="022F4A"/>
                </a:solidFill>
                <a:latin typeface="Trebuchet MS" panose="020B0603020202020204" pitchFamily="34" charset="0"/>
              </a:rPr>
              <a:t> pentru cetățeni privind eficiența energetică a clădirilor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4B4F66-121F-1ACD-BE1F-F582D069150C}"/>
              </a:ext>
            </a:extLst>
          </p:cNvPr>
          <p:cNvCxnSpPr>
            <a:cxnSpLocks/>
          </p:cNvCxnSpPr>
          <p:nvPr/>
        </p:nvCxnSpPr>
        <p:spPr>
          <a:xfrm>
            <a:off x="1642820" y="5485040"/>
            <a:ext cx="7888638" cy="0"/>
          </a:xfrm>
          <a:prstGeom prst="line">
            <a:avLst/>
          </a:prstGeom>
          <a:ln>
            <a:solidFill>
              <a:srgbClr val="96969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92398FE0-22EA-2FEE-FAFD-501A41EC5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76" y="5473780"/>
            <a:ext cx="974257" cy="9742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94411C-7B0E-EC0B-DDDE-06D24CEEFF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323" y="8764841"/>
            <a:ext cx="976133" cy="9761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5300F-3D5F-573C-0496-2C8317F563C8}"/>
              </a:ext>
            </a:extLst>
          </p:cNvPr>
          <p:cNvSpPr txBox="1"/>
          <p:nvPr/>
        </p:nvSpPr>
        <p:spPr>
          <a:xfrm>
            <a:off x="1574492" y="5659571"/>
            <a:ext cx="889972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22F4A"/>
                </a:solidFill>
                <a:latin typeface="Trebuchet MS" panose="020B0603020202020204" pitchFamily="34" charset="0"/>
              </a:rPr>
              <a:t>Loca</a:t>
            </a:r>
            <a:r>
              <a:rPr lang="ro-RO" sz="2300" b="1" dirty="0">
                <a:solidFill>
                  <a:srgbClr val="022F4A"/>
                </a:solidFill>
                <a:latin typeface="Trebuchet MS" panose="020B0603020202020204" pitchFamily="34" charset="0"/>
              </a:rPr>
              <a:t>lizare: În sediul Consiliului Județean Constanţa:</a:t>
            </a:r>
          </a:p>
          <a:p>
            <a:r>
              <a:rPr lang="ro-RO" sz="2000" dirty="0">
                <a:latin typeface="Trebuchet MS" panose="020B0603020202020204" pitchFamily="34" charset="0"/>
              </a:rPr>
              <a:t>B-dul Tomis, nr. 51, cod 900725, </a:t>
            </a:r>
            <a:r>
              <a:rPr lang="en-US" sz="2000" dirty="0">
                <a:latin typeface="Trebuchet MS" panose="020B0603020202020204" pitchFamily="34" charset="0"/>
              </a:rPr>
              <a:t>P</a:t>
            </a:r>
            <a:r>
              <a:rPr lang="ro-RO" sz="2000" dirty="0">
                <a:latin typeface="Trebuchet MS" panose="020B0603020202020204" pitchFamily="34" charset="0"/>
              </a:rPr>
              <a:t>arter,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</a:rPr>
              <a:t>biroul nr. </a:t>
            </a:r>
            <a:r>
              <a:rPr lang="en-US" sz="2000" dirty="0">
                <a:latin typeface="Trebuchet MS" panose="020B0603020202020204" pitchFamily="34" charset="0"/>
              </a:rPr>
              <a:t>31</a:t>
            </a:r>
            <a:r>
              <a:rPr lang="ro-RO" sz="2000" dirty="0">
                <a:latin typeface="Trebuchet MS" panose="020B0603020202020204" pitchFamily="34" charset="0"/>
              </a:rPr>
              <a:t> </a:t>
            </a:r>
          </a:p>
          <a:p>
            <a:r>
              <a:rPr lang="ro-RO" sz="2000" dirty="0">
                <a:latin typeface="Trebuchet MS" panose="020B0603020202020204" pitchFamily="34" charset="0"/>
              </a:rPr>
              <a:t>Contact: </a:t>
            </a:r>
            <a:r>
              <a:rPr lang="en-US" sz="2000" dirty="0">
                <a:latin typeface="Trebuchet MS" panose="020B0603020202020204" pitchFamily="34" charset="0"/>
              </a:rPr>
              <a:t>0241/488426</a:t>
            </a:r>
            <a:r>
              <a:rPr lang="ro-RO" sz="2000" dirty="0">
                <a:latin typeface="Trebuchet MS" panose="020B0603020202020204" pitchFamily="34" charset="0"/>
              </a:rPr>
              <a:t>,</a:t>
            </a:r>
            <a:r>
              <a:rPr lang="en-US" sz="2000" dirty="0">
                <a:latin typeface="Trebuchet MS" panose="020B0603020202020204" pitchFamily="34" charset="0"/>
              </a:rPr>
              <a:t> 0241/488404</a:t>
            </a:r>
            <a:r>
              <a:rPr lang="ro-RO" sz="2000" dirty="0">
                <a:latin typeface="Trebuchet MS" panose="020B0603020202020204" pitchFamily="34" charset="0"/>
              </a:rPr>
              <a:t>, e-mail</a:t>
            </a:r>
            <a:r>
              <a:rPr lang="en-US" sz="2000" dirty="0">
                <a:latin typeface="Trebuchet MS" panose="020B0603020202020204" pitchFamily="34" charset="0"/>
              </a:rPr>
              <a:t>: eficienta.energetica@cjc.ro</a:t>
            </a:r>
            <a:endParaRPr lang="ro-RO" sz="2000" dirty="0">
              <a:latin typeface="Trebuchet MS" panose="020B0603020202020204" pitchFamily="34" charset="0"/>
            </a:endParaRPr>
          </a:p>
          <a:p>
            <a:r>
              <a:rPr lang="ro-RO" sz="2300" b="1" dirty="0">
                <a:solidFill>
                  <a:srgbClr val="022F4A"/>
                </a:solidFill>
                <a:latin typeface="Trebuchet MS" panose="020B0603020202020204" pitchFamily="34" charset="0"/>
              </a:rPr>
              <a:t>Program de funcționare:  </a:t>
            </a:r>
          </a:p>
          <a:p>
            <a:r>
              <a:rPr lang="ro-RO" sz="2000" dirty="0">
                <a:latin typeface="Trebuchet MS" panose="020B0603020202020204" pitchFamily="34" charset="0"/>
              </a:rPr>
              <a:t>Luni – Joi: </a:t>
            </a:r>
            <a:r>
              <a:rPr lang="en-US" sz="2000" dirty="0">
                <a:latin typeface="Trebuchet MS" panose="020B0603020202020204" pitchFamily="34" charset="0"/>
              </a:rPr>
              <a:t>9</a:t>
            </a:r>
            <a:r>
              <a:rPr lang="ro-RO" sz="2000" dirty="0">
                <a:latin typeface="Trebuchet MS" panose="020B0603020202020204" pitchFamily="34" charset="0"/>
              </a:rPr>
              <a:t>.00</a:t>
            </a:r>
            <a:r>
              <a:rPr lang="en-US" sz="2000" dirty="0">
                <a:latin typeface="Trebuchet MS" panose="020B0603020202020204" pitchFamily="34" charset="0"/>
              </a:rPr>
              <a:t> -15</a:t>
            </a:r>
            <a:r>
              <a:rPr lang="ro-RO" sz="2000" dirty="0">
                <a:latin typeface="Trebuchet MS" panose="020B0603020202020204" pitchFamily="34" charset="0"/>
              </a:rPr>
              <a:t>.00</a:t>
            </a:r>
            <a:r>
              <a:rPr lang="en-US" sz="2000" dirty="0">
                <a:latin typeface="Trebuchet MS" panose="020B0603020202020204" pitchFamily="34" charset="0"/>
              </a:rPr>
              <a:t>                                                   </a:t>
            </a:r>
            <a:endParaRPr lang="ro-RO" sz="2800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r>
              <a:rPr lang="ro-RO" sz="2000" dirty="0">
                <a:latin typeface="Trebuchet MS" panose="020B0603020202020204" pitchFamily="34" charset="0"/>
              </a:rPr>
              <a:t>Vineri: </a:t>
            </a:r>
            <a:r>
              <a:rPr lang="en-US" sz="2000" dirty="0">
                <a:latin typeface="Trebuchet MS" panose="020B0603020202020204" pitchFamily="34" charset="0"/>
              </a:rPr>
              <a:t>9</a:t>
            </a:r>
            <a:r>
              <a:rPr lang="ro-RO" sz="2000" dirty="0">
                <a:latin typeface="Trebuchet MS" panose="020B0603020202020204" pitchFamily="34" charset="0"/>
              </a:rPr>
              <a:t>.00</a:t>
            </a:r>
            <a:r>
              <a:rPr lang="en-US" sz="2000" dirty="0">
                <a:latin typeface="Trebuchet MS" panose="020B0603020202020204" pitchFamily="34" charset="0"/>
              </a:rPr>
              <a:t> – 12</a:t>
            </a:r>
            <a:r>
              <a:rPr lang="ro-RO" sz="2000" dirty="0">
                <a:latin typeface="Trebuchet MS" panose="020B0603020202020204" pitchFamily="34" charset="0"/>
              </a:rPr>
              <a:t>.00</a:t>
            </a:r>
            <a:endParaRPr lang="en-US" sz="2000" dirty="0">
              <a:latin typeface="Trebuchet MS" panose="020B0603020202020204" pitchFamily="34" charset="0"/>
            </a:endParaRPr>
          </a:p>
          <a:p>
            <a:r>
              <a:rPr lang="ro-RO" sz="2000" dirty="0">
                <a:latin typeface="Trebuchet MS" panose="020B0603020202020204" pitchFamily="34" charset="0"/>
              </a:rPr>
              <a:t>Închis</a:t>
            </a:r>
            <a:r>
              <a:rPr lang="en-US" sz="2000" dirty="0">
                <a:latin typeface="Trebuchet MS" panose="020B0603020202020204" pitchFamily="34" charset="0"/>
              </a:rPr>
              <a:t>:</a:t>
            </a:r>
            <a:r>
              <a:rPr lang="ro-RO" sz="2000" dirty="0">
                <a:latin typeface="Trebuchet MS" panose="020B0603020202020204" pitchFamily="34" charset="0"/>
              </a:rPr>
              <a:t> Sâmbătă – Duminică şi Sărbători legale</a:t>
            </a:r>
            <a:endParaRPr lang="en-US" sz="2000" dirty="0">
              <a:latin typeface="Trebuchet MS" panose="020B0603020202020204" pitchFamily="34" charset="0"/>
            </a:endParaRPr>
          </a:p>
          <a:p>
            <a:r>
              <a:rPr lang="en-US" sz="2000" dirty="0">
                <a:latin typeface="Trebuchet MS" panose="020B0603020202020204" pitchFamily="34" charset="0"/>
              </a:rPr>
              <a:t>Nu </a:t>
            </a:r>
            <a:r>
              <a:rPr lang="en-US" sz="2000" dirty="0" err="1">
                <a:latin typeface="Trebuchet MS" panose="020B0603020202020204" pitchFamily="34" charset="0"/>
              </a:rPr>
              <a:t>este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en-US" sz="2000" dirty="0" err="1">
                <a:latin typeface="Trebuchet MS" panose="020B0603020202020204" pitchFamily="34" charset="0"/>
              </a:rPr>
              <a:t>necesar</a:t>
            </a:r>
            <a:r>
              <a:rPr lang="ro-RO" sz="2000" dirty="0">
                <a:latin typeface="Trebuchet MS" panose="020B0603020202020204" pitchFamily="34" charset="0"/>
              </a:rPr>
              <a:t>ă programare prealabilă</a:t>
            </a:r>
          </a:p>
          <a:p>
            <a:r>
              <a:rPr lang="ro-RO" sz="2000" dirty="0">
                <a:latin typeface="Trebuchet MS" panose="020B0603020202020204" pitchFamily="34" charset="0"/>
              </a:rPr>
              <a:t>Acces</a:t>
            </a:r>
            <a:r>
              <a:rPr lang="en-US" sz="2000" dirty="0">
                <a:latin typeface="Trebuchet MS" panose="020B0603020202020204" pitchFamily="34" charset="0"/>
              </a:rPr>
              <a:t>:</a:t>
            </a:r>
            <a:r>
              <a:rPr lang="ro-RO" sz="2000" dirty="0">
                <a:latin typeface="Trebuchet MS" panose="020B0603020202020204" pitchFamily="34" charset="0"/>
              </a:rPr>
              <a:t> prin intrarea principală a instituţiei pe baza actului de identitate </a:t>
            </a:r>
          </a:p>
          <a:p>
            <a:r>
              <a:rPr lang="ro-RO" sz="2000" dirty="0">
                <a:latin typeface="Trebuchet MS" panose="020B0603020202020204" pitchFamily="34" charset="0"/>
              </a:rPr>
              <a:t>şi înregistrarea în registrul de vizitatori, </a:t>
            </a:r>
            <a:r>
              <a:rPr lang="en-US" sz="2000" dirty="0">
                <a:latin typeface="Trebuchet MS" panose="020B0603020202020204" pitchFamily="34" charset="0"/>
              </a:rPr>
              <a:t>cu men</a:t>
            </a:r>
            <a:r>
              <a:rPr lang="ro-RO" sz="2000" dirty="0">
                <a:latin typeface="Trebuchet MS" panose="020B0603020202020204" pitchFamily="34" charset="0"/>
              </a:rPr>
              <a:t>ţi</a:t>
            </a:r>
            <a:r>
              <a:rPr lang="en-US" sz="2000" dirty="0" err="1">
                <a:latin typeface="Trebuchet MS" panose="020B0603020202020204" pitchFamily="34" charset="0"/>
              </a:rPr>
              <a:t>unea</a:t>
            </a:r>
            <a:r>
              <a:rPr lang="en-US" sz="2000" dirty="0">
                <a:latin typeface="Trebuchet MS" panose="020B0603020202020204" pitchFamily="34" charset="0"/>
              </a:rPr>
              <a:t> </a:t>
            </a:r>
            <a:r>
              <a:rPr lang="ro-RO" sz="2000" dirty="0">
                <a:latin typeface="Trebuchet MS" panose="020B0603020202020204" pitchFamily="34" charset="0"/>
              </a:rPr>
              <a:t>către GUEE  </a:t>
            </a:r>
            <a:endParaRPr lang="en-US" sz="2000" dirty="0">
              <a:latin typeface="Trebuchet MS" panose="020B0603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861C0-53F4-A37F-F55D-307ACE02E897}"/>
              </a:ext>
            </a:extLst>
          </p:cNvPr>
          <p:cNvSpPr txBox="1"/>
          <p:nvPr/>
        </p:nvSpPr>
        <p:spPr>
          <a:xfrm>
            <a:off x="2004862" y="8240690"/>
            <a:ext cx="718337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o-RO" sz="2000" dirty="0">
              <a:solidFill>
                <a:srgbClr val="022F4A"/>
              </a:solidFill>
              <a:latin typeface="Trebuchet MS" panose="020B0603020202020204" pitchFamily="34" charset="0"/>
            </a:endParaRPr>
          </a:p>
          <a:p>
            <a:endParaRPr lang="ro-RO" sz="2000" b="1" dirty="0">
              <a:solidFill>
                <a:srgbClr val="022F4A"/>
              </a:solidFill>
              <a:latin typeface="Trebuchet MS" panose="020B0603020202020204" pitchFamily="34" charset="0"/>
            </a:endParaRPr>
          </a:p>
          <a:p>
            <a:endParaRPr lang="ro-RO" sz="2000" b="1" dirty="0">
              <a:solidFill>
                <a:srgbClr val="022F4A"/>
              </a:solidFill>
              <a:latin typeface="Trebuchet MS" panose="020B0603020202020204" pitchFamily="34" charset="0"/>
            </a:endParaRPr>
          </a:p>
          <a:p>
            <a:r>
              <a:rPr lang="ro-RO" sz="2000" b="1" dirty="0">
                <a:solidFill>
                  <a:srgbClr val="022F4A"/>
                </a:solidFill>
                <a:latin typeface="Trebuchet MS" panose="020B0603020202020204" pitchFamily="34" charset="0"/>
              </a:rPr>
              <a:t>Servicii oferite: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22F4A"/>
                </a:solidFill>
                <a:latin typeface="Trebuchet MS" panose="020B0603020202020204" pitchFamily="34" charset="0"/>
              </a:rPr>
              <a:t>Informare și consiliere în domeniul eficienței energetice;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22F4A"/>
                </a:solidFill>
                <a:latin typeface="Trebuchet MS" panose="020B0603020202020204" pitchFamily="34" charset="0"/>
              </a:rPr>
              <a:t>Îndrumare pentru renovarea energetică a locuințelor;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22F4A"/>
                </a:solidFill>
                <a:latin typeface="Trebuchet MS" panose="020B0603020202020204" pitchFamily="34" charset="0"/>
              </a:rPr>
              <a:t>Informații privind accesarea programelor de finanțare;</a:t>
            </a:r>
            <a:endParaRPr lang="en-US" sz="2000" dirty="0">
              <a:solidFill>
                <a:srgbClr val="022F4A"/>
              </a:solidFill>
              <a:latin typeface="Trebuchet MS" panose="020B0603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o-RO" sz="2000" dirty="0">
                <a:solidFill>
                  <a:srgbClr val="022F4A"/>
                </a:solidFill>
                <a:latin typeface="Trebuchet MS" panose="020B0603020202020204" pitchFamily="34" charset="0"/>
              </a:rPr>
              <a:t>Sprijin pentru utilizarea surselor regenerabile de energie.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22F4A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868436-F083-0C7B-F5D5-DD34961CB050}"/>
              </a:ext>
            </a:extLst>
          </p:cNvPr>
          <p:cNvSpPr txBox="1"/>
          <p:nvPr/>
        </p:nvSpPr>
        <p:spPr>
          <a:xfrm>
            <a:off x="2254288" y="10696489"/>
            <a:ext cx="6430350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o-RO" sz="2000" b="1" dirty="0">
              <a:solidFill>
                <a:srgbClr val="022F4A"/>
              </a:solidFill>
              <a:latin typeface="Trebuchet MS" panose="020B0603020202020204" pitchFamily="34" charset="0"/>
            </a:endParaRPr>
          </a:p>
          <a:p>
            <a:pPr algn="ctr"/>
            <a:r>
              <a:rPr lang="ro-RO" sz="2000" b="1" dirty="0">
                <a:solidFill>
                  <a:srgbClr val="022F4A"/>
                </a:solidFill>
                <a:latin typeface="Trebuchet MS" panose="020B0603020202020204" pitchFamily="34" charset="0"/>
              </a:rPr>
              <a:t>Informații suplimentare:</a:t>
            </a:r>
          </a:p>
          <a:p>
            <a:pPr algn="ctr"/>
            <a:r>
              <a:rPr lang="ro-RO" b="1" dirty="0">
                <a:solidFill>
                  <a:srgbClr val="022F4A"/>
                </a:solidFill>
                <a:latin typeface="Trebuchet MS" panose="020B0603020202020204" pitchFamily="34" charset="0"/>
              </a:rPr>
              <a:t>Pentru detalii </a:t>
            </a:r>
            <a:r>
              <a:rPr lang="ro-RO" dirty="0">
                <a:solidFill>
                  <a:srgbClr val="022F4A"/>
                </a:solidFill>
                <a:latin typeface="Trebuchet MS" panose="020B0603020202020204" pitchFamily="34" charset="0"/>
              </a:rPr>
              <a:t>privind serviciile disponibile, accesați site-ul </a:t>
            </a:r>
          </a:p>
          <a:p>
            <a:pPr algn="ctr"/>
            <a:r>
              <a:rPr lang="ro-RO" b="1" dirty="0">
                <a:solidFill>
                  <a:srgbClr val="022F4A"/>
                </a:solidFill>
                <a:latin typeface="Trebuchet MS" panose="020B0603020202020204" pitchFamily="34" charset="0"/>
              </a:rPr>
              <a:t>Ghișeului Unic de Eficiență Energetică </a:t>
            </a:r>
            <a:r>
              <a:rPr lang="en-US" b="1" dirty="0" err="1">
                <a:solidFill>
                  <a:srgbClr val="022F4A"/>
                </a:solidFill>
                <a:latin typeface="Trebuchet MS" panose="020B0603020202020204" pitchFamily="34" charset="0"/>
              </a:rPr>
              <a:t>Constan</a:t>
            </a:r>
            <a:r>
              <a:rPr lang="ro-RO" b="1" dirty="0">
                <a:solidFill>
                  <a:srgbClr val="022F4A"/>
                </a:solidFill>
                <a:latin typeface="Trebuchet MS" panose="020B0603020202020204" pitchFamily="34" charset="0"/>
              </a:rPr>
              <a:t>ţa</a:t>
            </a:r>
          </a:p>
          <a:p>
            <a:pPr algn="ctr"/>
            <a:r>
              <a:rPr lang="ro-RO" dirty="0">
                <a:solidFill>
                  <a:srgbClr val="022F4A"/>
                </a:solidFill>
                <a:latin typeface="Trebuchet MS" panose="020B0603020202020204" pitchFamily="34" charset="0"/>
              </a:rPr>
              <a:t>https://www.cjc.ro/sectiune.php?s=106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22F4A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FA49D-7B2B-70B2-BA87-BCBD496539DA}"/>
              </a:ext>
            </a:extLst>
          </p:cNvPr>
          <p:cNvCxnSpPr>
            <a:cxnSpLocks/>
          </p:cNvCxnSpPr>
          <p:nvPr/>
        </p:nvCxnSpPr>
        <p:spPr>
          <a:xfrm>
            <a:off x="1400349" y="8921474"/>
            <a:ext cx="7888638" cy="0"/>
          </a:xfrm>
          <a:prstGeom prst="line">
            <a:avLst/>
          </a:prstGeom>
          <a:ln>
            <a:solidFill>
              <a:srgbClr val="96969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244" y="2127408"/>
            <a:ext cx="626110" cy="719455"/>
          </a:xfrm>
          <a:prstGeom prst="rect">
            <a:avLst/>
          </a:prstGeom>
        </p:spPr>
      </p:pic>
      <p:pic>
        <p:nvPicPr>
          <p:cNvPr id="15" name="Picture 14" descr="qr_guee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1047" y="6747440"/>
            <a:ext cx="1314221" cy="13754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203</Words>
  <Application>Microsoft Office PowerPoint</Application>
  <PresentationFormat>Particularizare</PresentationFormat>
  <Paragraphs>29</Paragraphs>
  <Slides>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Office Theme</vt:lpstr>
      <vt:lpstr>Prezentare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Nicoleta  CHIRU</cp:lastModifiedBy>
  <cp:revision>23</cp:revision>
  <cp:lastPrinted>2026-02-19T11:34:52Z</cp:lastPrinted>
  <dcterms:created xsi:type="dcterms:W3CDTF">2013-01-27T09:14:16Z</dcterms:created>
  <dcterms:modified xsi:type="dcterms:W3CDTF">2026-02-19T11:57:22Z</dcterms:modified>
  <cp:category/>
</cp:coreProperties>
</file>